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4"/>
  </p:notesMasterIdLst>
  <p:sldIdLst>
    <p:sldId id="283" r:id="rId2"/>
    <p:sldId id="282" r:id="rId3"/>
    <p:sldId id="286" r:id="rId4"/>
    <p:sldId id="284" r:id="rId5"/>
    <p:sldId id="285" r:id="rId6"/>
    <p:sldId id="281" r:id="rId7"/>
    <p:sldId id="289" r:id="rId8"/>
    <p:sldId id="287" r:id="rId9"/>
    <p:sldId id="288" r:id="rId10"/>
    <p:sldId id="280" r:id="rId11"/>
    <p:sldId id="290" r:id="rId12"/>
    <p:sldId id="275" r:id="rId13"/>
  </p:sldIdLst>
  <p:sldSz cx="9144000" cy="6858000" type="screen4x3"/>
  <p:notesSz cx="7010400" cy="9296400"/>
  <p:defaultTextStyle>
    <a:defPPr>
      <a:defRPr lang="en-CA"/>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345" autoAdjust="0"/>
  </p:normalViewPr>
  <p:slideViewPr>
    <p:cSldViewPr>
      <p:cViewPr varScale="1">
        <p:scale>
          <a:sx n="59" d="100"/>
          <a:sy n="59" d="100"/>
        </p:scale>
        <p:origin x="-13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endParaRPr lang="en-CA"/>
          </a:p>
        </p:txBody>
      </p:sp>
      <p:sp>
        <p:nvSpPr>
          <p:cNvPr id="7171"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endParaRPr lang="en-CA"/>
          </a:p>
        </p:txBody>
      </p:sp>
      <p:sp>
        <p:nvSpPr>
          <p:cNvPr id="717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7174"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endParaRPr lang="en-CA"/>
          </a:p>
        </p:txBody>
      </p:sp>
      <p:sp>
        <p:nvSpPr>
          <p:cNvPr id="7175"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fld id="{65BCAC0E-23B6-444C-BF3E-2E488C9181A1}" type="slidenum">
              <a:rPr lang="en-CA"/>
              <a:pPr/>
              <a:t>‹#›</a:t>
            </a:fld>
            <a:endParaRPr lang="en-CA"/>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C1F8054-FE72-454C-A7B6-BD179307EA69}"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673378-E3E0-4C2E-8327-6AB9C577A1A2}"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77FAFA5-D8B0-4884-8469-907F9B2C8CBB}" type="slidenum">
              <a:rPr lang="en-CA" smtClean="0"/>
              <a:pPr/>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5465815"/>
            <a:ext cx="9144000" cy="1312285"/>
          </a:xfrm>
          <a:prstGeom prst="rect">
            <a:avLst/>
          </a:prstGeom>
        </p:spPr>
      </p:pic>
      <p:sp>
        <p:nvSpPr>
          <p:cNvPr id="4" name="Rectangle 5"/>
          <p:cNvSpPr>
            <a:spLocks noGrp="1" noChangeArrowheads="1"/>
          </p:cNvSpPr>
          <p:nvPr>
            <p:ph type="subTitle" idx="1" hasCustomPrompt="1"/>
          </p:nvPr>
        </p:nvSpPr>
        <p:spPr>
          <a:xfrm>
            <a:off x="457200" y="3200400"/>
            <a:ext cx="6400800" cy="457200"/>
          </a:xfrm>
        </p:spPr>
        <p:txBody>
          <a:bodyPr/>
          <a:lstStyle>
            <a:lvl1pPr marL="0" indent="0">
              <a:buNone/>
              <a:defRPr sz="2600">
                <a:solidFill>
                  <a:schemeClr val="tx1"/>
                </a:solidFill>
              </a:defRPr>
            </a:lvl1pPr>
          </a:lstStyle>
          <a:p>
            <a:r>
              <a:rPr lang="en-US" altLang="en-US" dirty="0" smtClean="0"/>
              <a:t>New presenter</a:t>
            </a:r>
          </a:p>
        </p:txBody>
      </p:sp>
      <p:pic>
        <p:nvPicPr>
          <p:cNvPr id="7" name="Picture 6"/>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7537143" y="6051461"/>
            <a:ext cx="1494082" cy="680232"/>
          </a:xfrm>
          <a:prstGeom prst="rect">
            <a:avLst/>
          </a:prstGeom>
        </p:spPr>
      </p:pic>
      <p:sp>
        <p:nvSpPr>
          <p:cNvPr id="2" name="TextBox 1"/>
          <p:cNvSpPr txBox="1"/>
          <p:nvPr userDrawn="1"/>
        </p:nvSpPr>
        <p:spPr>
          <a:xfrm>
            <a:off x="2895600" y="1447800"/>
            <a:ext cx="3276600" cy="369332"/>
          </a:xfrm>
          <a:prstGeom prst="rect">
            <a:avLst/>
          </a:prstGeom>
          <a:noFill/>
        </p:spPr>
        <p:txBody>
          <a:bodyPr wrap="square" rtlCol="0">
            <a:spAutoFit/>
          </a:bodyPr>
          <a:lstStyle/>
          <a:p>
            <a:endParaRPr lang="en-CA" dirty="0"/>
          </a:p>
        </p:txBody>
      </p:sp>
      <p:sp>
        <p:nvSpPr>
          <p:cNvPr id="10" name="Title 9"/>
          <p:cNvSpPr>
            <a:spLocks noGrp="1"/>
          </p:cNvSpPr>
          <p:nvPr>
            <p:ph type="title" hasCustomPrompt="1"/>
          </p:nvPr>
        </p:nvSpPr>
        <p:spPr>
          <a:xfrm>
            <a:off x="457200" y="2402780"/>
            <a:ext cx="8229600" cy="641406"/>
          </a:xfrm>
        </p:spPr>
        <p:txBody>
          <a:bodyPr/>
          <a:lstStyle>
            <a:lvl1pPr>
              <a:defRPr sz="3600"/>
            </a:lvl1pPr>
          </a:lstStyle>
          <a:p>
            <a:r>
              <a:rPr lang="en-US" dirty="0" smtClean="0"/>
              <a:t>Divider title slide</a:t>
            </a:r>
            <a:endParaRPr lang="en-CA" dirty="0"/>
          </a:p>
        </p:txBody>
      </p:sp>
    </p:spTree>
    <p:extLst>
      <p:ext uri="{BB962C8B-B14F-4D97-AF65-F5344CB8AC3E}">
        <p14:creationId xmlns="" xmlns:p14="http://schemas.microsoft.com/office/powerpoint/2010/main" val="14303910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41859E-BC6B-4D0F-8DB6-39B2B6D0E81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B23C0A-0FD0-4FC4-AA88-4AD4F14C9403}"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7CB0778-367C-4FE3-B509-9E4D375C4358}"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6F08E98-1F2B-47A9-ACAB-F8DEFE3C881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CB5A0F3-3562-4986-9579-819028585513}"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DC3F168-3195-42CC-A05D-C82AFE1A9497}"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D54EBC-56C7-4D90-A8BA-F69A3846A5D5}"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2B0BCA3-043A-42E9-8E9F-FE087349CD9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D1A9F-FA8E-4229-BBF3-8DCBECC57749}"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home.earthlink.net/~davidpdiaz/LTS/sitepgs/grslss2.htm" TargetMode="External"/><Relationship Id="rId2" Type="http://schemas.openxmlformats.org/officeDocument/2006/relationships/hyperlink" Target="http://www.ccsonline.ca/Resources/ideas/grasha-riechmann_learning_styles.pdf" TargetMode="External"/><Relationship Id="rId1" Type="http://schemas.openxmlformats.org/officeDocument/2006/relationships/slideLayout" Target="../slideLayouts/slideLayout12.xml"/><Relationship Id="rId6" Type="http://schemas.openxmlformats.org/officeDocument/2006/relationships/hyperlink" Target="http://academic.cuesta.edu/kbontenbal/dist101/lsurvey.htm" TargetMode="External"/><Relationship Id="rId5" Type="http://schemas.openxmlformats.org/officeDocument/2006/relationships/hyperlink" Target="http://web.cortland.edu/andersmd/learning/Grasha.htm" TargetMode="External"/><Relationship Id="rId4" Type="http://schemas.openxmlformats.org/officeDocument/2006/relationships/hyperlink" Target="http://waset.org/publications/6624/a-validity-and-reliability-study-of-grasha-riechmann-student-learning-style-scal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979712" y="836712"/>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36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bwMode="auto">
          <a:xfrm>
            <a:off x="683568" y="1988840"/>
            <a:ext cx="7696200" cy="36725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kern="0" cap="none" spc="0" normalizeH="0" baseline="0" noProof="0" dirty="0">
              <a:ln>
                <a:noFill/>
              </a:ln>
              <a:solidFill>
                <a:schemeClr val="tx1"/>
              </a:solidFill>
              <a:effectLst/>
              <a:uLnTx/>
              <a:uFillTx/>
              <a:latin typeface="+mn-lt"/>
              <a:ea typeface="+mn-ea"/>
              <a:cs typeface="+mn-cs"/>
            </a:endParaRPr>
          </a:p>
        </p:txBody>
      </p:sp>
      <p:sp>
        <p:nvSpPr>
          <p:cNvPr id="7" name="Subtitle 6"/>
          <p:cNvSpPr>
            <a:spLocks noGrp="1"/>
          </p:cNvSpPr>
          <p:nvPr>
            <p:ph type="subTitle" idx="1"/>
          </p:nvPr>
        </p:nvSpPr>
        <p:spPr/>
        <p:txBody>
          <a:bodyPr>
            <a:noAutofit/>
          </a:bodyPr>
          <a:lstStyle/>
          <a:p>
            <a:endParaRPr lang="en-US" sz="2000" dirty="0" smtClean="0"/>
          </a:p>
          <a:p>
            <a:endParaRPr lang="en-US" sz="2000" dirty="0" smtClean="0"/>
          </a:p>
          <a:p>
            <a:r>
              <a:rPr lang="en-US" sz="2000" dirty="0" smtClean="0"/>
              <a:t>Chris deGraauw DC, FRCCSS(C)</a:t>
            </a:r>
          </a:p>
          <a:p>
            <a:r>
              <a:rPr lang="en-US" sz="2000" dirty="0" smtClean="0"/>
              <a:t>Lara deGraauw DC, FRCCSS(C)</a:t>
            </a:r>
            <a:endParaRPr lang="en-US" sz="2000" dirty="0"/>
          </a:p>
        </p:txBody>
      </p:sp>
      <p:sp>
        <p:nvSpPr>
          <p:cNvPr id="6" name="Title 5"/>
          <p:cNvSpPr>
            <a:spLocks noGrp="1"/>
          </p:cNvSpPr>
          <p:nvPr>
            <p:ph type="title"/>
          </p:nvPr>
        </p:nvSpPr>
        <p:spPr/>
        <p:txBody>
          <a:bodyPr>
            <a:noAutofit/>
          </a:bodyPr>
          <a:lstStyle/>
          <a:p>
            <a:pPr algn="l"/>
            <a:r>
              <a:rPr lang="en-US" sz="5400" dirty="0" err="1" smtClean="0"/>
              <a:t>Grasha</a:t>
            </a:r>
            <a:r>
              <a:rPr lang="en-US" sz="5400" dirty="0" smtClean="0"/>
              <a:t>-Reichmann </a:t>
            </a:r>
            <a:r>
              <a:rPr lang="en-US" sz="5400" dirty="0" smtClean="0"/>
              <a:t/>
            </a:r>
            <a:br>
              <a:rPr lang="en-US" sz="5400" dirty="0" smtClean="0"/>
            </a:br>
            <a:r>
              <a:rPr lang="en-US" sz="5400" dirty="0" smtClean="0"/>
              <a:t>Learning </a:t>
            </a:r>
            <a:r>
              <a:rPr lang="en-US" sz="5400" dirty="0" smtClean="0"/>
              <a:t>Style </a:t>
            </a:r>
            <a:r>
              <a:rPr lang="en-US" sz="5400" dirty="0" smtClean="0"/>
              <a:t>Scale</a:t>
            </a:r>
            <a:br>
              <a:rPr lang="en-US" sz="5400" dirty="0" smtClean="0"/>
            </a:br>
            <a:endParaRPr lang="en-US" sz="5400" dirty="0"/>
          </a:p>
        </p:txBody>
      </p:sp>
      <p:pic>
        <p:nvPicPr>
          <p:cNvPr id="3074" name="Picture 2" descr="Learning Style Diagnostics: The Grasha-Riechmann Student Learning Styles Scale"/>
          <p:cNvPicPr>
            <a:picLocks noChangeAspect="1" noChangeArrowheads="1"/>
          </p:cNvPicPr>
          <p:nvPr/>
        </p:nvPicPr>
        <p:blipFill>
          <a:blip r:embed="rId2" cstate="print"/>
          <a:srcRect/>
          <a:stretch>
            <a:fillRect/>
          </a:stretch>
        </p:blipFill>
        <p:spPr bwMode="auto">
          <a:xfrm>
            <a:off x="3923928" y="3173488"/>
            <a:ext cx="2520280" cy="252028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979712" y="836712"/>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36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bwMode="auto">
          <a:xfrm>
            <a:off x="683568" y="1988840"/>
            <a:ext cx="7696200" cy="36725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kern="0" cap="none" spc="0" normalizeH="0" baseline="0" noProof="0" dirty="0">
              <a:ln>
                <a:noFill/>
              </a:ln>
              <a:solidFill>
                <a:schemeClr val="tx1"/>
              </a:solidFill>
              <a:effectLst/>
              <a:uLnTx/>
              <a:uFillTx/>
              <a:latin typeface="+mn-lt"/>
              <a:ea typeface="+mn-ea"/>
              <a:cs typeface="+mn-cs"/>
            </a:endParaRPr>
          </a:p>
        </p:txBody>
      </p:sp>
      <p:sp>
        <p:nvSpPr>
          <p:cNvPr id="7" name="Subtitle 6"/>
          <p:cNvSpPr>
            <a:spLocks noGrp="1"/>
          </p:cNvSpPr>
          <p:nvPr>
            <p:ph type="subTitle" idx="1"/>
          </p:nvPr>
        </p:nvSpPr>
        <p:spPr>
          <a:xfrm>
            <a:off x="467544" y="1844824"/>
            <a:ext cx="8496944" cy="4104456"/>
          </a:xfrm>
        </p:spPr>
        <p:txBody>
          <a:bodyPr>
            <a:normAutofit/>
          </a:bodyPr>
          <a:lstStyle/>
          <a:p>
            <a:pPr algn="ctr"/>
            <a:r>
              <a:rPr lang="en-US" sz="4400" dirty="0" smtClean="0"/>
              <a:t>Citizens</a:t>
            </a:r>
          </a:p>
          <a:p>
            <a:pPr algn="ctr"/>
            <a:r>
              <a:rPr lang="en-US" sz="4400" dirty="0" smtClean="0"/>
              <a:t>Responsibility </a:t>
            </a:r>
          </a:p>
          <a:p>
            <a:pPr algn="ctr"/>
            <a:r>
              <a:rPr lang="en-US" sz="4400" dirty="0" smtClean="0"/>
              <a:t>T</a:t>
            </a:r>
            <a:r>
              <a:rPr lang="en-US" sz="4400" dirty="0" smtClean="0"/>
              <a:t>ake part</a:t>
            </a:r>
          </a:p>
          <a:p>
            <a:pPr algn="ctr"/>
            <a:r>
              <a:rPr lang="en-US" sz="4400" dirty="0" smtClean="0"/>
              <a:t>Discussion</a:t>
            </a:r>
          </a:p>
        </p:txBody>
      </p:sp>
      <p:sp>
        <p:nvSpPr>
          <p:cNvPr id="6" name="Title 5"/>
          <p:cNvSpPr>
            <a:spLocks noGrp="1"/>
          </p:cNvSpPr>
          <p:nvPr>
            <p:ph type="title"/>
          </p:nvPr>
        </p:nvSpPr>
        <p:spPr>
          <a:xfrm>
            <a:off x="467544" y="764704"/>
            <a:ext cx="8229600" cy="641406"/>
          </a:xfrm>
        </p:spPr>
        <p:txBody>
          <a:bodyPr>
            <a:noAutofit/>
          </a:bodyPr>
          <a:lstStyle/>
          <a:p>
            <a:r>
              <a:rPr lang="en-US" sz="5400" dirty="0" smtClean="0">
                <a:solidFill>
                  <a:srgbClr val="00B050"/>
                </a:solidFill>
              </a:rPr>
              <a:t>Participant</a:t>
            </a:r>
            <a:endParaRPr lang="en-US" sz="5400" dirty="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endParaRPr lang="en-US"/>
          </a:p>
        </p:txBody>
      </p:sp>
      <p:sp>
        <p:nvSpPr>
          <p:cNvPr id="3" name="Title 2"/>
          <p:cNvSpPr>
            <a:spLocks noGrp="1"/>
          </p:cNvSpPr>
          <p:nvPr>
            <p:ph type="title"/>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979712" y="836712"/>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36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bwMode="auto">
          <a:xfrm>
            <a:off x="683568" y="1988840"/>
            <a:ext cx="7696200" cy="36725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kern="0" cap="none" spc="0" normalizeH="0" baseline="0" noProof="0" dirty="0">
              <a:ln>
                <a:noFill/>
              </a:ln>
              <a:solidFill>
                <a:schemeClr val="tx1"/>
              </a:solidFill>
              <a:effectLst/>
              <a:uLnTx/>
              <a:uFillTx/>
              <a:latin typeface="+mn-lt"/>
              <a:ea typeface="+mn-ea"/>
              <a:cs typeface="+mn-cs"/>
            </a:endParaRPr>
          </a:p>
        </p:txBody>
      </p:sp>
      <p:sp>
        <p:nvSpPr>
          <p:cNvPr id="7" name="Subtitle 6"/>
          <p:cNvSpPr>
            <a:spLocks noGrp="1"/>
          </p:cNvSpPr>
          <p:nvPr>
            <p:ph type="subTitle" idx="1"/>
          </p:nvPr>
        </p:nvSpPr>
        <p:spPr>
          <a:xfrm>
            <a:off x="395536" y="1412776"/>
            <a:ext cx="7704856" cy="4104456"/>
          </a:xfrm>
        </p:spPr>
        <p:txBody>
          <a:bodyPr>
            <a:normAutofit fontScale="70000" lnSpcReduction="20000"/>
          </a:bodyPr>
          <a:lstStyle/>
          <a:p>
            <a:r>
              <a:rPr lang="en-US" dirty="0" smtClean="0">
                <a:solidFill>
                  <a:srgbClr val="0070C0"/>
                </a:solidFill>
              </a:rPr>
              <a:t>Cassidy, S. 2004 Learning styles: An overview of theories, models, and measures, Educational Psychology,24(4), 419-444</a:t>
            </a:r>
            <a:endParaRPr lang="en-US" dirty="0" smtClean="0">
              <a:solidFill>
                <a:srgbClr val="0070C0"/>
              </a:solidFill>
              <a:hlinkClick r:id="rId2"/>
            </a:endParaRPr>
          </a:p>
          <a:p>
            <a:endParaRPr lang="en-US" dirty="0" smtClean="0">
              <a:solidFill>
                <a:schemeClr val="tx2">
                  <a:lumMod val="60000"/>
                  <a:lumOff val="40000"/>
                </a:schemeClr>
              </a:solidFill>
              <a:hlinkClick r:id="rId2"/>
            </a:endParaRPr>
          </a:p>
          <a:p>
            <a:r>
              <a:rPr lang="en-US" dirty="0" smtClean="0">
                <a:solidFill>
                  <a:schemeClr val="tx2">
                    <a:lumMod val="60000"/>
                    <a:lumOff val="40000"/>
                  </a:schemeClr>
                </a:solidFill>
                <a:hlinkClick r:id="rId2"/>
              </a:rPr>
              <a:t>http://www.ccsonline.ca/Resources/ideas/grasha-riechmann_learning_styles.pdf</a:t>
            </a:r>
            <a:r>
              <a:rPr lang="en-US" dirty="0" smtClean="0">
                <a:solidFill>
                  <a:schemeClr val="tx2">
                    <a:lumMod val="60000"/>
                    <a:lumOff val="40000"/>
                  </a:schemeClr>
                </a:solidFill>
              </a:rPr>
              <a:t/>
            </a:r>
            <a:br>
              <a:rPr lang="en-US" dirty="0" smtClean="0">
                <a:solidFill>
                  <a:schemeClr val="tx2">
                    <a:lumMod val="60000"/>
                    <a:lumOff val="40000"/>
                  </a:schemeClr>
                </a:solidFill>
              </a:rPr>
            </a:br>
            <a:r>
              <a:rPr lang="en-US" dirty="0" smtClean="0">
                <a:solidFill>
                  <a:schemeClr val="tx2">
                    <a:lumMod val="60000"/>
                    <a:lumOff val="40000"/>
                  </a:schemeClr>
                </a:solidFill>
              </a:rPr>
              <a:t/>
            </a:r>
            <a:br>
              <a:rPr lang="en-US" dirty="0" smtClean="0">
                <a:solidFill>
                  <a:schemeClr val="tx2">
                    <a:lumMod val="60000"/>
                    <a:lumOff val="40000"/>
                  </a:schemeClr>
                </a:solidFill>
              </a:rPr>
            </a:br>
            <a:r>
              <a:rPr lang="en-US" dirty="0" smtClean="0">
                <a:solidFill>
                  <a:schemeClr val="tx2">
                    <a:lumMod val="60000"/>
                    <a:lumOff val="40000"/>
                  </a:schemeClr>
                </a:solidFill>
                <a:hlinkClick r:id="rId3"/>
              </a:rPr>
              <a:t>http://home.earthlink.net/~davidpdiaz/LTS/sitepgs/grslss2.htm</a:t>
            </a:r>
            <a:r>
              <a:rPr lang="en-US" dirty="0" smtClean="0">
                <a:solidFill>
                  <a:schemeClr val="tx2">
                    <a:lumMod val="60000"/>
                    <a:lumOff val="40000"/>
                  </a:schemeClr>
                </a:solidFill>
              </a:rPr>
              <a:t/>
            </a:r>
            <a:br>
              <a:rPr lang="en-US" dirty="0" smtClean="0">
                <a:solidFill>
                  <a:schemeClr val="tx2">
                    <a:lumMod val="60000"/>
                    <a:lumOff val="40000"/>
                  </a:schemeClr>
                </a:solidFill>
              </a:rPr>
            </a:br>
            <a:r>
              <a:rPr lang="en-US" dirty="0" smtClean="0">
                <a:solidFill>
                  <a:schemeClr val="tx2">
                    <a:lumMod val="60000"/>
                    <a:lumOff val="40000"/>
                  </a:schemeClr>
                </a:solidFill>
              </a:rPr>
              <a:t/>
            </a:r>
            <a:br>
              <a:rPr lang="en-US" dirty="0" smtClean="0">
                <a:solidFill>
                  <a:schemeClr val="tx2">
                    <a:lumMod val="60000"/>
                    <a:lumOff val="40000"/>
                  </a:schemeClr>
                </a:solidFill>
              </a:rPr>
            </a:br>
            <a:r>
              <a:rPr lang="en-US" dirty="0" smtClean="0">
                <a:solidFill>
                  <a:schemeClr val="tx2">
                    <a:lumMod val="60000"/>
                    <a:lumOff val="40000"/>
                  </a:schemeClr>
                </a:solidFill>
                <a:hlinkClick r:id="rId4"/>
              </a:rPr>
              <a:t>http://waset.org/publications/6624/a-validity-and-reliability-study-of-grasha-riechmann-student-learning-style-scale</a:t>
            </a:r>
            <a:r>
              <a:rPr lang="en-US" dirty="0" smtClean="0">
                <a:solidFill>
                  <a:schemeClr val="tx2">
                    <a:lumMod val="60000"/>
                    <a:lumOff val="40000"/>
                  </a:schemeClr>
                </a:solidFill>
              </a:rPr>
              <a:t/>
            </a:r>
            <a:br>
              <a:rPr lang="en-US" dirty="0" smtClean="0">
                <a:solidFill>
                  <a:schemeClr val="tx2">
                    <a:lumMod val="60000"/>
                    <a:lumOff val="40000"/>
                  </a:schemeClr>
                </a:solidFill>
              </a:rPr>
            </a:br>
            <a:r>
              <a:rPr lang="en-US" dirty="0" smtClean="0">
                <a:solidFill>
                  <a:schemeClr val="tx2">
                    <a:lumMod val="60000"/>
                    <a:lumOff val="40000"/>
                  </a:schemeClr>
                </a:solidFill>
              </a:rPr>
              <a:t/>
            </a:r>
            <a:br>
              <a:rPr lang="en-US" dirty="0" smtClean="0">
                <a:solidFill>
                  <a:schemeClr val="tx2">
                    <a:lumMod val="60000"/>
                    <a:lumOff val="40000"/>
                  </a:schemeClr>
                </a:solidFill>
              </a:rPr>
            </a:br>
            <a:r>
              <a:rPr lang="en-US" dirty="0" smtClean="0">
                <a:solidFill>
                  <a:schemeClr val="tx2">
                    <a:lumMod val="60000"/>
                    <a:lumOff val="40000"/>
                  </a:schemeClr>
                </a:solidFill>
                <a:hlinkClick r:id="rId5"/>
              </a:rPr>
              <a:t>http://web.cortland.edu/andersmd/learning/Grasha.htm</a:t>
            </a:r>
            <a:r>
              <a:rPr lang="en-US" dirty="0" smtClean="0">
                <a:solidFill>
                  <a:schemeClr val="tx2">
                    <a:lumMod val="60000"/>
                    <a:lumOff val="40000"/>
                  </a:schemeClr>
                </a:solidFill>
              </a:rPr>
              <a:t/>
            </a:r>
            <a:br>
              <a:rPr lang="en-US" dirty="0" smtClean="0">
                <a:solidFill>
                  <a:schemeClr val="tx2">
                    <a:lumMod val="60000"/>
                    <a:lumOff val="40000"/>
                  </a:schemeClr>
                </a:solidFill>
              </a:rPr>
            </a:br>
            <a:r>
              <a:rPr lang="en-US" dirty="0" smtClean="0">
                <a:solidFill>
                  <a:schemeClr val="tx2">
                    <a:lumMod val="60000"/>
                    <a:lumOff val="40000"/>
                  </a:schemeClr>
                </a:solidFill>
              </a:rPr>
              <a:t/>
            </a:r>
            <a:br>
              <a:rPr lang="en-US" dirty="0" smtClean="0">
                <a:solidFill>
                  <a:schemeClr val="tx2">
                    <a:lumMod val="60000"/>
                    <a:lumOff val="40000"/>
                  </a:schemeClr>
                </a:solidFill>
              </a:rPr>
            </a:br>
            <a:r>
              <a:rPr lang="en-US" dirty="0" smtClean="0">
                <a:solidFill>
                  <a:schemeClr val="tx2">
                    <a:lumMod val="60000"/>
                    <a:lumOff val="40000"/>
                  </a:schemeClr>
                </a:solidFill>
                <a:hlinkClick r:id="rId6"/>
              </a:rPr>
              <a:t>http</a:t>
            </a:r>
            <a:r>
              <a:rPr lang="en-US" dirty="0" smtClean="0">
                <a:solidFill>
                  <a:schemeClr val="tx2">
                    <a:lumMod val="60000"/>
                    <a:lumOff val="40000"/>
                  </a:schemeClr>
                </a:solidFill>
                <a:hlinkClick r:id="rId6"/>
              </a:rPr>
              <a:t>://</a:t>
            </a:r>
            <a:r>
              <a:rPr lang="en-US" dirty="0" smtClean="0">
                <a:solidFill>
                  <a:schemeClr val="tx2">
                    <a:lumMod val="60000"/>
                    <a:lumOff val="40000"/>
                  </a:schemeClr>
                </a:solidFill>
                <a:hlinkClick r:id="rId6"/>
              </a:rPr>
              <a:t>academic.cuesta.edu/kbontenbal/dist101/lsurvey.htm</a:t>
            </a:r>
            <a:endParaRPr lang="en-US" dirty="0" smtClean="0">
              <a:solidFill>
                <a:schemeClr val="tx2">
                  <a:lumMod val="60000"/>
                  <a:lumOff val="40000"/>
                </a:schemeClr>
              </a:solidFill>
            </a:endParaRPr>
          </a:p>
          <a:p>
            <a:endParaRPr lang="en-US" dirty="0" smtClean="0">
              <a:solidFill>
                <a:schemeClr val="tx2">
                  <a:lumMod val="60000"/>
                  <a:lumOff val="40000"/>
                </a:schemeClr>
              </a:solidFill>
            </a:endParaRPr>
          </a:p>
          <a:p>
            <a:r>
              <a:rPr lang="en-US" dirty="0" smtClean="0">
                <a:solidFill>
                  <a:srgbClr val="0070C0"/>
                </a:solidFill>
              </a:rPr>
              <a:t>http://elearningindustry.com/learning-style-diagnostics-grasha-riechmann-student-learning-styles-scale</a:t>
            </a:r>
            <a:endParaRPr lang="en-US" dirty="0">
              <a:solidFill>
                <a:srgbClr val="0070C0"/>
              </a:solidFill>
            </a:endParaRPr>
          </a:p>
        </p:txBody>
      </p:sp>
      <p:sp>
        <p:nvSpPr>
          <p:cNvPr id="6" name="Title 5"/>
          <p:cNvSpPr>
            <a:spLocks noGrp="1"/>
          </p:cNvSpPr>
          <p:nvPr>
            <p:ph type="title"/>
          </p:nvPr>
        </p:nvSpPr>
        <p:spPr>
          <a:xfrm>
            <a:off x="539552" y="548680"/>
            <a:ext cx="8229600" cy="641406"/>
          </a:xfrm>
        </p:spPr>
        <p:txBody>
          <a:bodyPr/>
          <a:lstStyle/>
          <a:p>
            <a:r>
              <a:rPr lang="en-US" dirty="0" smtClean="0"/>
              <a:t>References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979712" y="836712"/>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36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bwMode="auto">
          <a:xfrm>
            <a:off x="683568" y="1988840"/>
            <a:ext cx="7696200" cy="36725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kern="0" cap="none" spc="0" normalizeH="0" baseline="0" noProof="0" dirty="0">
              <a:ln>
                <a:noFill/>
              </a:ln>
              <a:solidFill>
                <a:schemeClr val="tx1"/>
              </a:solidFill>
              <a:effectLst/>
              <a:uLnTx/>
              <a:uFillTx/>
              <a:latin typeface="+mn-lt"/>
              <a:ea typeface="+mn-ea"/>
              <a:cs typeface="+mn-cs"/>
            </a:endParaRPr>
          </a:p>
        </p:txBody>
      </p:sp>
      <p:sp>
        <p:nvSpPr>
          <p:cNvPr id="7" name="Subtitle 6"/>
          <p:cNvSpPr>
            <a:spLocks noGrp="1"/>
          </p:cNvSpPr>
          <p:nvPr>
            <p:ph type="subTitle" idx="1"/>
          </p:nvPr>
        </p:nvSpPr>
        <p:spPr/>
        <p:txBody>
          <a:bodyPr>
            <a:normAutofit lnSpcReduction="10000"/>
          </a:bodyPr>
          <a:lstStyle/>
          <a:p>
            <a:endParaRPr lang="en-US" dirty="0"/>
          </a:p>
        </p:txBody>
      </p:sp>
      <p:sp>
        <p:nvSpPr>
          <p:cNvPr id="6" name="Title 5"/>
          <p:cNvSpPr>
            <a:spLocks noGrp="1"/>
          </p:cNvSpPr>
          <p:nvPr>
            <p:ph type="title"/>
          </p:nvPr>
        </p:nvSpPr>
        <p:spPr>
          <a:xfrm>
            <a:off x="395536" y="764704"/>
            <a:ext cx="8229600" cy="641406"/>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Learning styles was a popular topic in psychology through the 1960s and 1970s.</a:t>
            </a:r>
            <a:br>
              <a:rPr lang="en-US" dirty="0" smtClean="0"/>
            </a:br>
            <a:r>
              <a:rPr lang="en-US" dirty="0" smtClean="0"/>
              <a:t/>
            </a:r>
            <a:br>
              <a:rPr lang="en-US" dirty="0" smtClean="0"/>
            </a:br>
            <a:r>
              <a:rPr lang="en-US" dirty="0" smtClean="0"/>
              <a:t>Scale developed in 1974 by Anthony </a:t>
            </a:r>
            <a:r>
              <a:rPr lang="en-US" dirty="0" err="1" smtClean="0"/>
              <a:t>Grasha</a:t>
            </a:r>
            <a:r>
              <a:rPr lang="en-US" dirty="0" smtClean="0"/>
              <a:t> and Sheryl Reichmann</a:t>
            </a:r>
            <a:br>
              <a:rPr lang="en-US" dirty="0" smtClean="0"/>
            </a:br>
            <a:r>
              <a:rPr lang="en-US" dirty="0" smtClean="0"/>
              <a:t/>
            </a:r>
            <a:br>
              <a:rPr lang="en-US" dirty="0" smtClean="0"/>
            </a:br>
            <a:r>
              <a:rPr lang="en-US" sz="5300" dirty="0" smtClean="0">
                <a:solidFill>
                  <a:srgbClr val="00B050"/>
                </a:solidFill>
              </a:rPr>
              <a:t>60-point scale </a:t>
            </a:r>
            <a:r>
              <a:rPr lang="en-US" sz="5300" dirty="0" smtClean="0"/>
              <a:t>designed to identify 6 primary learning styles.</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endParaRPr lang="en-US"/>
          </a:p>
        </p:txBody>
      </p:sp>
      <p:sp>
        <p:nvSpPr>
          <p:cNvPr id="3" name="Title 2"/>
          <p:cNvSpPr>
            <a:spLocks noGrp="1"/>
          </p:cNvSpPr>
          <p:nvPr>
            <p:ph type="title"/>
          </p:nvPr>
        </p:nvSpPr>
        <p:spPr>
          <a:xfrm>
            <a:off x="395536" y="1196752"/>
            <a:ext cx="8229600" cy="641406"/>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Focuses on the students attitudes toward their </a:t>
            </a:r>
            <a:r>
              <a:rPr lang="en-US" dirty="0" smtClean="0">
                <a:solidFill>
                  <a:srgbClr val="00B050"/>
                </a:solidFill>
              </a:rPr>
              <a:t>INTERACTION</a:t>
            </a:r>
            <a:r>
              <a:rPr lang="en-US" dirty="0" smtClean="0"/>
              <a:t> with their instructors, peers and learning itself, versus methods or achievement.</a:t>
            </a:r>
            <a:br>
              <a:rPr lang="en-US" dirty="0" smtClean="0"/>
            </a:br>
            <a:r>
              <a:rPr lang="en-US" dirty="0" smtClean="0"/>
              <a:t/>
            </a:r>
            <a:br>
              <a:rPr lang="en-US" dirty="0" smtClean="0"/>
            </a:br>
            <a:r>
              <a:rPr lang="en-US" dirty="0" err="1" smtClean="0"/>
              <a:t>Grasha</a:t>
            </a:r>
            <a:r>
              <a:rPr lang="en-US" dirty="0" smtClean="0"/>
              <a:t> and Reichmann focused on communication in their work.</a:t>
            </a:r>
            <a:r>
              <a:rPr lang="en-US" dirty="0" smtClean="0"/>
              <a:t/>
            </a:r>
            <a:br>
              <a:rPr lang="en-US" dirty="0" smtClean="0"/>
            </a:br>
            <a:r>
              <a:rPr lang="en-US" dirty="0" smtClean="0"/>
              <a:t/>
            </a:r>
            <a:br>
              <a:rPr lang="en-US" dirty="0" smtClean="0"/>
            </a:br>
            <a:r>
              <a:rPr lang="en-US" dirty="0" smtClean="0"/>
              <a:t/>
            </a:r>
            <a:br>
              <a:rPr lang="en-US" dirty="0" smtClean="0"/>
            </a:br>
            <a:r>
              <a:rPr lang="en-US" dirty="0" smtClean="0"/>
              <a:t>Can be paired with a </a:t>
            </a:r>
            <a:r>
              <a:rPr lang="en-US" dirty="0" smtClean="0">
                <a:solidFill>
                  <a:srgbClr val="00B050"/>
                </a:solidFill>
              </a:rPr>
              <a:t>TEACHING STYLES SURVEY</a:t>
            </a:r>
            <a:r>
              <a:rPr lang="en-US" dirty="0" smtClean="0"/>
              <a:t>.</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endParaRPr lang="en-US" dirty="0"/>
          </a:p>
        </p:txBody>
      </p:sp>
      <p:sp>
        <p:nvSpPr>
          <p:cNvPr id="3" name="Title 2"/>
          <p:cNvSpPr>
            <a:spLocks noGrp="1"/>
          </p:cNvSpPr>
          <p:nvPr>
            <p:ph type="title"/>
          </p:nvPr>
        </p:nvSpPr>
        <p:spPr/>
        <p:txBody>
          <a:bodyPr>
            <a:noAutofit/>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The </a:t>
            </a:r>
            <a:r>
              <a:rPr lang="en-US" dirty="0" smtClean="0">
                <a:solidFill>
                  <a:srgbClr val="00B050"/>
                </a:solidFill>
              </a:rPr>
              <a:t>six learning  styles </a:t>
            </a:r>
            <a:r>
              <a:rPr lang="en-US" dirty="0" smtClean="0"/>
              <a:t>are:</a:t>
            </a:r>
            <a:br>
              <a:rPr lang="en-US" dirty="0" smtClean="0"/>
            </a:br>
            <a:r>
              <a:rPr lang="en-US" b="1" dirty="0" smtClean="0"/>
              <a:t>Avoidant, </a:t>
            </a:r>
            <a:r>
              <a:rPr lang="en-US" dirty="0" smtClean="0"/>
              <a:t/>
            </a:r>
            <a:br>
              <a:rPr lang="en-US" dirty="0" smtClean="0"/>
            </a:br>
            <a:r>
              <a:rPr lang="en-US" b="1" dirty="0" smtClean="0"/>
              <a:t>Collaborative, </a:t>
            </a:r>
            <a:r>
              <a:rPr lang="en-US" dirty="0" smtClean="0"/>
              <a:t/>
            </a:r>
            <a:br>
              <a:rPr lang="en-US" dirty="0" smtClean="0"/>
            </a:br>
            <a:r>
              <a:rPr lang="en-US" b="1" dirty="0" smtClean="0"/>
              <a:t>Competitive, </a:t>
            </a:r>
            <a:r>
              <a:rPr lang="en-US" dirty="0" smtClean="0"/>
              <a:t/>
            </a:r>
            <a:br>
              <a:rPr lang="en-US" dirty="0" smtClean="0"/>
            </a:br>
            <a:r>
              <a:rPr lang="en-US" b="1" dirty="0" smtClean="0"/>
              <a:t>Dependent, </a:t>
            </a:r>
            <a:r>
              <a:rPr lang="en-US" dirty="0" smtClean="0"/>
              <a:t/>
            </a:r>
            <a:br>
              <a:rPr lang="en-US" dirty="0" smtClean="0"/>
            </a:br>
            <a:r>
              <a:rPr lang="en-US" b="1" dirty="0" smtClean="0"/>
              <a:t>Independent</a:t>
            </a:r>
            <a:r>
              <a:rPr lang="en-US" b="1" dirty="0" smtClean="0"/>
              <a:t>,</a:t>
            </a:r>
            <a:r>
              <a:rPr lang="en-US" dirty="0" smtClean="0"/>
              <a:t/>
            </a:r>
            <a:br>
              <a:rPr lang="en-US" dirty="0" smtClean="0"/>
            </a:br>
            <a:r>
              <a:rPr lang="en-US" b="1" dirty="0" smtClean="0"/>
              <a:t>Participant</a:t>
            </a:r>
            <a:r>
              <a:rPr lang="en-US" b="1" dirty="0" smtClean="0"/>
              <a:t>.</a:t>
            </a:r>
            <a:br>
              <a:rPr lang="en-US" b="1"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endParaRPr lang="en-US"/>
          </a:p>
        </p:txBody>
      </p:sp>
      <p:sp>
        <p:nvSpPr>
          <p:cNvPr id="3" name="Title 2"/>
          <p:cNvSpPr>
            <a:spLocks noGrp="1"/>
          </p:cNvSpPr>
          <p:nvPr>
            <p:ph type="title"/>
          </p:nvPr>
        </p:nvSpPr>
        <p:spPr/>
        <p:txBody>
          <a:bodyPr>
            <a:normAutofit fontScale="90000"/>
          </a:bodyPr>
          <a:lstStyle/>
          <a:p>
            <a:r>
              <a:rPr lang="en-US" sz="6000" dirty="0" smtClean="0">
                <a:solidFill>
                  <a:srgbClr val="00B050"/>
                </a:solidFill>
              </a:rPr>
              <a:t/>
            </a:r>
            <a:br>
              <a:rPr lang="en-US" sz="6000" dirty="0" smtClean="0">
                <a:solidFill>
                  <a:srgbClr val="00B050"/>
                </a:solidFill>
              </a:rPr>
            </a:br>
            <a:r>
              <a:rPr lang="en-US" sz="6000" dirty="0" smtClean="0">
                <a:solidFill>
                  <a:srgbClr val="00B050"/>
                </a:solidFill>
              </a:rPr>
              <a:t>Avoidant</a:t>
            </a:r>
            <a:r>
              <a:rPr lang="en-US" dirty="0" smtClean="0"/>
              <a:t/>
            </a:r>
            <a:br>
              <a:rPr lang="en-US" dirty="0" smtClean="0"/>
            </a:br>
            <a:r>
              <a:rPr lang="en-US" dirty="0" smtClean="0"/>
              <a:t/>
            </a:r>
            <a:br>
              <a:rPr lang="en-US" dirty="0" smtClean="0"/>
            </a:br>
            <a:r>
              <a:rPr lang="en-US" dirty="0" smtClean="0"/>
              <a:t> </a:t>
            </a:r>
            <a:r>
              <a:rPr lang="en-US" dirty="0" smtClean="0"/>
              <a:t>Unenthusiastic </a:t>
            </a:r>
            <a:br>
              <a:rPr lang="en-US" dirty="0" smtClean="0"/>
            </a:br>
            <a:r>
              <a:rPr lang="en-US" dirty="0" smtClean="0"/>
              <a:t/>
            </a:r>
            <a:br>
              <a:rPr lang="en-US" dirty="0" smtClean="0"/>
            </a:br>
            <a:r>
              <a:rPr lang="en-US" dirty="0" smtClean="0"/>
              <a:t>Low active participation</a:t>
            </a:r>
            <a:br>
              <a:rPr lang="en-US" dirty="0" smtClean="0"/>
            </a:br>
            <a:r>
              <a:rPr lang="en-US" dirty="0" smtClean="0"/>
              <a:t/>
            </a:r>
            <a:br>
              <a:rPr lang="en-US" dirty="0" smtClean="0"/>
            </a:br>
            <a:r>
              <a:rPr lang="en-US" dirty="0" smtClean="0"/>
              <a:t>Uninterested </a:t>
            </a:r>
            <a:r>
              <a:rPr lang="en-US" dirty="0" smtClean="0"/>
              <a:t>and </a:t>
            </a:r>
            <a:r>
              <a:rPr lang="en-US" dirty="0" smtClean="0"/>
              <a:t>Overwhelmed</a:t>
            </a:r>
            <a:br>
              <a:rPr lang="en-US" dirty="0" smtClean="0"/>
            </a:br>
            <a:r>
              <a:rPr lang="en-US" dirty="0" smtClean="0"/>
              <a:t> </a:t>
            </a:r>
            <a:br>
              <a:rPr lang="en-US" dirty="0" smtClean="0"/>
            </a:br>
            <a:r>
              <a:rPr lang="en-US" dirty="0" smtClean="0"/>
              <a:t> Blanket </a:t>
            </a:r>
            <a:r>
              <a:rPr lang="en-US" dirty="0" smtClean="0"/>
              <a:t>grades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979712" y="836712"/>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36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bwMode="auto">
          <a:xfrm>
            <a:off x="683568" y="1988840"/>
            <a:ext cx="7696200" cy="36725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kern="0" cap="none" spc="0" normalizeH="0" baseline="0" noProof="0" dirty="0">
              <a:ln>
                <a:noFill/>
              </a:ln>
              <a:solidFill>
                <a:schemeClr val="tx1"/>
              </a:solidFill>
              <a:effectLst/>
              <a:uLnTx/>
              <a:uFillTx/>
              <a:latin typeface="+mn-lt"/>
              <a:ea typeface="+mn-ea"/>
              <a:cs typeface="+mn-cs"/>
            </a:endParaRPr>
          </a:p>
        </p:txBody>
      </p:sp>
      <p:sp>
        <p:nvSpPr>
          <p:cNvPr id="7" name="Subtitle 6"/>
          <p:cNvSpPr>
            <a:spLocks noGrp="1"/>
          </p:cNvSpPr>
          <p:nvPr>
            <p:ph type="subTitle" idx="1"/>
          </p:nvPr>
        </p:nvSpPr>
        <p:spPr>
          <a:xfrm>
            <a:off x="251520" y="1700808"/>
            <a:ext cx="8676456" cy="3672408"/>
          </a:xfrm>
        </p:spPr>
        <p:txBody>
          <a:bodyPr>
            <a:normAutofit/>
          </a:bodyPr>
          <a:lstStyle/>
          <a:p>
            <a:pPr algn="ctr"/>
            <a:r>
              <a:rPr lang="en-US" dirty="0" smtClean="0"/>
              <a:t> </a:t>
            </a:r>
            <a:r>
              <a:rPr lang="en-US" sz="3600" dirty="0" smtClean="0"/>
              <a:t>Sharing </a:t>
            </a:r>
          </a:p>
          <a:p>
            <a:pPr algn="ctr"/>
            <a:r>
              <a:rPr lang="en-US" sz="3600" dirty="0" smtClean="0"/>
              <a:t>Cooperation</a:t>
            </a:r>
          </a:p>
          <a:p>
            <a:pPr algn="ctr"/>
            <a:r>
              <a:rPr lang="en-US" sz="3600" dirty="0" smtClean="0"/>
              <a:t>S</a:t>
            </a:r>
            <a:r>
              <a:rPr lang="en-US" sz="3600" dirty="0" smtClean="0"/>
              <a:t>mall groups</a:t>
            </a:r>
          </a:p>
          <a:p>
            <a:pPr algn="ctr"/>
            <a:r>
              <a:rPr lang="en-US" sz="3600" dirty="0" smtClean="0"/>
              <a:t>Student-designed </a:t>
            </a:r>
          </a:p>
          <a:p>
            <a:pPr algn="ctr"/>
            <a:r>
              <a:rPr lang="en-US" sz="3600" dirty="0" smtClean="0"/>
              <a:t>Group work</a:t>
            </a:r>
          </a:p>
          <a:p>
            <a:endParaRPr lang="en-US" dirty="0" smtClean="0"/>
          </a:p>
          <a:p>
            <a:endParaRPr lang="en-US" dirty="0"/>
          </a:p>
        </p:txBody>
      </p:sp>
      <p:sp>
        <p:nvSpPr>
          <p:cNvPr id="6" name="Title 5"/>
          <p:cNvSpPr>
            <a:spLocks noGrp="1"/>
          </p:cNvSpPr>
          <p:nvPr>
            <p:ph type="title"/>
          </p:nvPr>
        </p:nvSpPr>
        <p:spPr>
          <a:xfrm>
            <a:off x="467544" y="764704"/>
            <a:ext cx="8229600" cy="641406"/>
          </a:xfrm>
        </p:spPr>
        <p:txBody>
          <a:bodyPr>
            <a:noAutofit/>
          </a:bodyPr>
          <a:lstStyle/>
          <a:p>
            <a:r>
              <a:rPr lang="en-US" sz="5400" dirty="0" smtClean="0">
                <a:solidFill>
                  <a:srgbClr val="00B050"/>
                </a:solidFill>
              </a:rPr>
              <a:t>Collaborative</a:t>
            </a:r>
            <a:endParaRPr lang="en-US" sz="5400" dirty="0">
              <a:solidFill>
                <a:srgbClr val="00B05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11560" y="1700808"/>
            <a:ext cx="8064896" cy="3600400"/>
          </a:xfrm>
        </p:spPr>
        <p:txBody>
          <a:bodyPr>
            <a:normAutofit lnSpcReduction="10000"/>
          </a:bodyPr>
          <a:lstStyle/>
          <a:p>
            <a:pPr algn="ctr"/>
            <a:endParaRPr lang="en-US" sz="4000" dirty="0" smtClean="0"/>
          </a:p>
          <a:p>
            <a:pPr algn="ctr"/>
            <a:r>
              <a:rPr lang="en-US" sz="4000" dirty="0" smtClean="0"/>
              <a:t>O</a:t>
            </a:r>
            <a:r>
              <a:rPr lang="en-US" sz="4000" dirty="0" smtClean="0"/>
              <a:t>ut-do</a:t>
            </a:r>
          </a:p>
          <a:p>
            <a:pPr algn="ctr"/>
            <a:r>
              <a:rPr lang="en-US" sz="4000" dirty="0" smtClean="0"/>
              <a:t>R</a:t>
            </a:r>
            <a:r>
              <a:rPr lang="en-US" sz="4000" dirty="0" smtClean="0"/>
              <a:t>ewards </a:t>
            </a:r>
            <a:r>
              <a:rPr lang="en-US" sz="4000" dirty="0" smtClean="0"/>
              <a:t> </a:t>
            </a:r>
          </a:p>
          <a:p>
            <a:pPr algn="ctr"/>
            <a:r>
              <a:rPr lang="en-US" sz="4000" dirty="0" smtClean="0"/>
              <a:t>Lead and dominate </a:t>
            </a:r>
            <a:r>
              <a:rPr lang="en-US" sz="4000" dirty="0" smtClean="0"/>
              <a:t>in </a:t>
            </a:r>
            <a:r>
              <a:rPr lang="en-US" sz="4000" dirty="0" smtClean="0"/>
              <a:t>discussions</a:t>
            </a:r>
          </a:p>
          <a:p>
            <a:pPr algn="ctr"/>
            <a:r>
              <a:rPr lang="en-US" sz="4000" dirty="0" smtClean="0"/>
              <a:t>Singled </a:t>
            </a:r>
            <a:r>
              <a:rPr lang="en-US" sz="4000" dirty="0" smtClean="0"/>
              <a:t>out </a:t>
            </a:r>
            <a:endParaRPr lang="en-US" sz="4000" dirty="0" smtClean="0"/>
          </a:p>
        </p:txBody>
      </p:sp>
      <p:sp>
        <p:nvSpPr>
          <p:cNvPr id="3" name="Title 2"/>
          <p:cNvSpPr>
            <a:spLocks noGrp="1"/>
          </p:cNvSpPr>
          <p:nvPr>
            <p:ph type="title"/>
          </p:nvPr>
        </p:nvSpPr>
        <p:spPr>
          <a:xfrm>
            <a:off x="467544" y="764704"/>
            <a:ext cx="8229600" cy="623298"/>
          </a:xfrm>
        </p:spPr>
        <p:txBody>
          <a:bodyPr>
            <a:noAutofit/>
          </a:bodyPr>
          <a:lstStyle/>
          <a:p>
            <a:r>
              <a:rPr lang="en-US" sz="5400" dirty="0" smtClean="0">
                <a:solidFill>
                  <a:srgbClr val="00B050"/>
                </a:solidFill>
              </a:rPr>
              <a:t>Competitive</a:t>
            </a:r>
            <a:endParaRPr lang="en-US" sz="5400" dirty="0">
              <a:solidFill>
                <a:srgbClr val="00B05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1556792"/>
            <a:ext cx="8568952" cy="3888432"/>
          </a:xfrm>
        </p:spPr>
        <p:txBody>
          <a:bodyPr>
            <a:normAutofit/>
          </a:bodyPr>
          <a:lstStyle/>
          <a:p>
            <a:pPr algn="ctr"/>
            <a:r>
              <a:rPr lang="en-US" sz="3600" dirty="0" smtClean="0"/>
              <a:t>Low curiosity </a:t>
            </a:r>
          </a:p>
          <a:p>
            <a:pPr algn="ctr"/>
            <a:r>
              <a:rPr lang="en-US" sz="3600" dirty="0" smtClean="0"/>
              <a:t>Bare bones</a:t>
            </a:r>
          </a:p>
          <a:p>
            <a:pPr algn="ctr"/>
            <a:r>
              <a:rPr lang="en-US" sz="3600" dirty="0" smtClean="0"/>
              <a:t>Need structure, instructions and authority </a:t>
            </a:r>
          </a:p>
          <a:p>
            <a:pPr algn="ctr"/>
            <a:r>
              <a:rPr lang="en-US" sz="3600" dirty="0" smtClean="0"/>
              <a:t>Teacher centered</a:t>
            </a:r>
          </a:p>
          <a:p>
            <a:pPr algn="ctr"/>
            <a:r>
              <a:rPr lang="en-US" sz="3600" dirty="0" smtClean="0"/>
              <a:t>Ambiguity challenges </a:t>
            </a:r>
            <a:endParaRPr lang="en-US" sz="3600" dirty="0"/>
          </a:p>
        </p:txBody>
      </p:sp>
      <p:sp>
        <p:nvSpPr>
          <p:cNvPr id="3" name="Title 2"/>
          <p:cNvSpPr>
            <a:spLocks noGrp="1"/>
          </p:cNvSpPr>
          <p:nvPr>
            <p:ph type="title"/>
          </p:nvPr>
        </p:nvSpPr>
        <p:spPr>
          <a:xfrm>
            <a:off x="467544" y="692696"/>
            <a:ext cx="8229600" cy="641406"/>
          </a:xfrm>
        </p:spPr>
        <p:txBody>
          <a:bodyPr>
            <a:noAutofit/>
          </a:bodyPr>
          <a:lstStyle/>
          <a:p>
            <a:r>
              <a:rPr lang="en-US" sz="5400" dirty="0" smtClean="0">
                <a:solidFill>
                  <a:srgbClr val="00B050"/>
                </a:solidFill>
              </a:rPr>
              <a:t>Dependant</a:t>
            </a:r>
            <a:endParaRPr lang="en-US" sz="5400"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520" y="1124744"/>
            <a:ext cx="8892480" cy="4392488"/>
          </a:xfrm>
        </p:spPr>
        <p:txBody>
          <a:bodyPr>
            <a:normAutofit/>
          </a:bodyPr>
          <a:lstStyle/>
          <a:p>
            <a:pPr algn="ctr"/>
            <a:endParaRPr lang="en-US" sz="3600" dirty="0" smtClean="0"/>
          </a:p>
          <a:p>
            <a:pPr algn="ctr"/>
            <a:r>
              <a:rPr lang="en-US" sz="3600" dirty="0" smtClean="0"/>
              <a:t>Thinker</a:t>
            </a:r>
          </a:p>
          <a:p>
            <a:pPr algn="ctr"/>
            <a:r>
              <a:rPr lang="en-US" sz="3600" dirty="0" smtClean="0"/>
              <a:t>C</a:t>
            </a:r>
            <a:r>
              <a:rPr lang="en-US" sz="3600" dirty="0" smtClean="0"/>
              <a:t>onfident </a:t>
            </a:r>
          </a:p>
          <a:p>
            <a:pPr algn="ctr"/>
            <a:r>
              <a:rPr lang="en-US" sz="3600" dirty="0" smtClean="0"/>
              <a:t>Independent study</a:t>
            </a:r>
          </a:p>
          <a:p>
            <a:pPr algn="ctr"/>
            <a:r>
              <a:rPr lang="en-US" sz="3600" dirty="0" smtClean="0"/>
              <a:t>Self </a:t>
            </a:r>
            <a:r>
              <a:rPr lang="en-US" sz="3600" dirty="0" smtClean="0"/>
              <a:t>paced </a:t>
            </a:r>
            <a:r>
              <a:rPr lang="en-US" sz="3600" dirty="0" smtClean="0"/>
              <a:t>instruction</a:t>
            </a:r>
            <a:endParaRPr lang="en-US" sz="3600" dirty="0" smtClean="0"/>
          </a:p>
          <a:p>
            <a:pPr algn="ctr"/>
            <a:r>
              <a:rPr lang="en-US" sz="3600" dirty="0" smtClean="0"/>
              <a:t>Student-centered</a:t>
            </a:r>
            <a:endParaRPr lang="en-US" sz="3600" dirty="0"/>
          </a:p>
        </p:txBody>
      </p:sp>
      <p:sp>
        <p:nvSpPr>
          <p:cNvPr id="3" name="Title 2"/>
          <p:cNvSpPr>
            <a:spLocks noGrp="1"/>
          </p:cNvSpPr>
          <p:nvPr>
            <p:ph type="title"/>
          </p:nvPr>
        </p:nvSpPr>
        <p:spPr>
          <a:xfrm>
            <a:off x="395536" y="692696"/>
            <a:ext cx="8229600" cy="641406"/>
          </a:xfrm>
        </p:spPr>
        <p:txBody>
          <a:bodyPr>
            <a:noAutofit/>
          </a:bodyPr>
          <a:lstStyle/>
          <a:p>
            <a:r>
              <a:rPr lang="en-US" sz="5400" dirty="0" smtClean="0">
                <a:solidFill>
                  <a:srgbClr val="00B050"/>
                </a:solidFill>
              </a:rPr>
              <a:t/>
            </a:r>
            <a:br>
              <a:rPr lang="en-US" sz="5400" dirty="0" smtClean="0">
                <a:solidFill>
                  <a:srgbClr val="00B050"/>
                </a:solidFill>
              </a:rPr>
            </a:br>
            <a:r>
              <a:rPr lang="en-US" sz="5400" dirty="0" err="1" smtClean="0">
                <a:solidFill>
                  <a:srgbClr val="00B050"/>
                </a:solidFill>
              </a:rPr>
              <a:t>Independant</a:t>
            </a:r>
            <a:r>
              <a:rPr lang="en-US" sz="5400" dirty="0" smtClean="0">
                <a:solidFill>
                  <a:srgbClr val="00B050"/>
                </a:solidFill>
              </a:rPr>
              <a:t/>
            </a:r>
            <a:br>
              <a:rPr lang="en-US" sz="5400" dirty="0" smtClean="0">
                <a:solidFill>
                  <a:srgbClr val="00B050"/>
                </a:solidFill>
              </a:rPr>
            </a:br>
            <a:endParaRPr lang="en-US" sz="5400" dirty="0">
              <a:solidFill>
                <a:srgbClr val="00B05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641</TotalTime>
  <Words>80</Words>
  <Application>Microsoft Office PowerPoint</Application>
  <PresentationFormat>On-screen Show (4:3)</PresentationFormat>
  <Paragraphs>45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Grasha-Reichmann  Learning Style Scale </vt:lpstr>
      <vt:lpstr>                Learning styles was a popular topic in psychology through the 1960s and 1970s.  Scale developed in 1974 by Anthony Grasha and Sheryl Reichmann  60-point scale designed to identify 6 primary learning styles.        </vt:lpstr>
      <vt:lpstr>          Focuses on the students attitudes toward their INTERACTION with their instructors, peers and learning itself, versus methods or achievement.  Grasha and Reichmann focused on communication in their work.   Can be paired with a TEACHING STYLES SURVEY.    </vt:lpstr>
      <vt:lpstr>   The six learning  styles are: Avoidant,  Collaborative,  Competitive,  Dependent,  Independent, Participant.  </vt:lpstr>
      <vt:lpstr> Avoidant   Unenthusiastic   Low active participation  Uninterested and Overwhelmed    Blanket grades  </vt:lpstr>
      <vt:lpstr>Collaborative</vt:lpstr>
      <vt:lpstr>Competitive</vt:lpstr>
      <vt:lpstr>Dependant</vt:lpstr>
      <vt:lpstr> Independant </vt:lpstr>
      <vt:lpstr>Participant</vt:lpstr>
      <vt:lpstr>Slide 11</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Constructivist Learning Theory</dc:title>
  <dc:creator>Marissa</dc:creator>
  <cp:lastModifiedBy>Rachel deGraauw</cp:lastModifiedBy>
  <cp:revision>49</cp:revision>
  <dcterms:created xsi:type="dcterms:W3CDTF">2015-12-14T22:00:35Z</dcterms:created>
  <dcterms:modified xsi:type="dcterms:W3CDTF">2016-01-11T11:47:33Z</dcterms:modified>
</cp:coreProperties>
</file>